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f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75" r:id="rId8"/>
    <p:sldId id="261" r:id="rId9"/>
    <p:sldId id="262" r:id="rId10"/>
    <p:sldId id="276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7" r:id="rId20"/>
    <p:sldId id="278" r:id="rId21"/>
    <p:sldId id="271" r:id="rId22"/>
    <p:sldId id="27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7DC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av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" sz="9600" dirty="0" smtClean="0"/>
              <a:t>VI TRAIL VILLA DE COMILLAS 2025</a:t>
            </a:r>
            <a:endParaRPr lang="es-ES" sz="9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3509963"/>
            <a:ext cx="3532250" cy="29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0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AVITUALLAMIENTOS.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0" y="1861559"/>
            <a:ext cx="6450881" cy="823912"/>
          </a:xfrm>
        </p:spPr>
        <p:txBody>
          <a:bodyPr>
            <a:normAutofit/>
          </a:bodyPr>
          <a:lstStyle/>
          <a:p>
            <a:r>
              <a:rPr lang="es-ES" sz="4000" b="1" u="sng" dirty="0" smtClean="0"/>
              <a:t>Infantiles</a:t>
            </a:r>
            <a:r>
              <a:rPr lang="es-ES" sz="4000" b="1" u="sng" dirty="0"/>
              <a:t> </a:t>
            </a:r>
            <a:r>
              <a:rPr lang="es-ES" sz="4000" b="1" u="sng" dirty="0" smtClean="0"/>
              <a:t>Y CADETES</a:t>
            </a:r>
            <a:endParaRPr lang="es-ES" sz="4000" b="1" u="sng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12802" y="3073397"/>
            <a:ext cx="7898689" cy="2717801"/>
          </a:xfrm>
        </p:spPr>
        <p:txBody>
          <a:bodyPr>
            <a:normAutofit/>
          </a:bodyPr>
          <a:lstStyle/>
          <a:p>
            <a:r>
              <a:rPr lang="es-ES" sz="2600" b="1" dirty="0"/>
              <a:t>Km </a:t>
            </a:r>
            <a:r>
              <a:rPr lang="es-ES" sz="2600" b="1" dirty="0" smtClean="0"/>
              <a:t>3 </a:t>
            </a:r>
            <a:r>
              <a:rPr lang="es-ES" sz="2600" b="1" dirty="0"/>
              <a:t>aprox.: Sólido y Líquido / </a:t>
            </a:r>
            <a:r>
              <a:rPr lang="es-ES" sz="2600" b="1" dirty="0" smtClean="0"/>
              <a:t>Cruce del </a:t>
            </a:r>
            <a:r>
              <a:rPr lang="es-ES" sz="2600" b="1" dirty="0" smtClean="0"/>
              <a:t>carbón.</a:t>
            </a:r>
          </a:p>
          <a:p>
            <a:r>
              <a:rPr lang="es-ES" sz="2600" b="1" dirty="0"/>
              <a:t>Km </a:t>
            </a:r>
            <a:r>
              <a:rPr lang="es-ES" sz="2600" b="1" dirty="0" smtClean="0"/>
              <a:t>6 </a:t>
            </a:r>
            <a:r>
              <a:rPr lang="es-ES" sz="2600" b="1" dirty="0"/>
              <a:t>aprox.: Sólido y Líquido / Cruce del carbón.</a:t>
            </a:r>
          </a:p>
          <a:p>
            <a:r>
              <a:rPr lang="es-ES" sz="2600" b="1" dirty="0" smtClean="0"/>
              <a:t>Km </a:t>
            </a:r>
            <a:r>
              <a:rPr lang="es-ES" sz="2600" b="1" dirty="0"/>
              <a:t>8</a:t>
            </a:r>
            <a:r>
              <a:rPr lang="es-ES" sz="2600" b="1" dirty="0" smtClean="0"/>
              <a:t> </a:t>
            </a:r>
            <a:r>
              <a:rPr lang="es-ES" sz="2600" b="1" dirty="0"/>
              <a:t>aprox.: Completo / Meta.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400809" y="1861559"/>
            <a:ext cx="4646602" cy="823912"/>
          </a:xfrm>
        </p:spPr>
        <p:txBody>
          <a:bodyPr>
            <a:noAutofit/>
          </a:bodyPr>
          <a:lstStyle/>
          <a:p>
            <a:pPr algn="ctr"/>
            <a:endParaRPr lang="es-ES" sz="4000" b="1" u="sng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400809" y="3073397"/>
            <a:ext cx="4969874" cy="2881742"/>
          </a:xfrm>
        </p:spPr>
        <p:txBody>
          <a:bodyPr>
            <a:norm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19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b="1" u="sng" dirty="0" smtClean="0">
                <a:solidFill>
                  <a:schemeClr val="bg2"/>
                </a:solidFill>
              </a:rPr>
              <a:t>ZONAS PELIGROSAS :</a:t>
            </a:r>
            <a:endParaRPr lang="es-ES" sz="48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727200"/>
            <a:ext cx="10413279" cy="4064001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TRAIL Y </a:t>
            </a:r>
            <a:r>
              <a:rPr lang="es-ES" b="1" u="sng" dirty="0" smtClean="0">
                <a:solidFill>
                  <a:srgbClr val="FF0000"/>
                </a:solidFill>
              </a:rPr>
              <a:t>SPEED (KM 9): </a:t>
            </a:r>
            <a:endParaRPr lang="es-ES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 smtClean="0"/>
              <a:t>Fuerte bajada con saltos de hasta 1 metro. Zona inestable y resbaladiza en caso de haber </a:t>
            </a:r>
            <a:r>
              <a:rPr lang="es-ES" dirty="0"/>
              <a:t>barro. </a:t>
            </a:r>
            <a:endParaRPr lang="es-ES" dirty="0" smtClean="0"/>
          </a:p>
          <a:p>
            <a:r>
              <a:rPr lang="es-ES" b="1" u="sng" dirty="0" smtClean="0">
                <a:solidFill>
                  <a:srgbClr val="FF0000"/>
                </a:solidFill>
              </a:rPr>
              <a:t>TRAIL (KM 11):</a:t>
            </a:r>
          </a:p>
          <a:p>
            <a:pPr marL="0" indent="0">
              <a:buNone/>
            </a:pPr>
            <a:r>
              <a:rPr lang="es-ES" dirty="0" smtClean="0"/>
              <a:t>Fuerte bajada con tramos peligrosos con cuerdas. En caso de haber barro es una zona inestable y resbaladiza.</a:t>
            </a:r>
          </a:p>
          <a:p>
            <a:r>
              <a:rPr lang="es-ES" dirty="0" smtClean="0"/>
              <a:t> </a:t>
            </a:r>
            <a:r>
              <a:rPr lang="es-ES" b="1" u="sng" dirty="0" smtClean="0">
                <a:solidFill>
                  <a:srgbClr val="FF0000"/>
                </a:solidFill>
              </a:rPr>
              <a:t>TRAIL (KM 19), SPEED (KM 10,5), MARCHA(14,5KM) Y RUTAS (KM 6,5):</a:t>
            </a:r>
          </a:p>
          <a:p>
            <a:pPr marL="0" indent="0">
              <a:buNone/>
            </a:pPr>
            <a:r>
              <a:rPr lang="es-ES" dirty="0"/>
              <a:t>- Fuerte bajada con tramos peligrosos con cuerdas. En caso de haber barro es una zona inestable y resbaladiza.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878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CRUCES I: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 3: </a:t>
            </a:r>
          </a:p>
          <a:p>
            <a:pPr marL="0" indent="0">
              <a:buNone/>
            </a:pPr>
            <a:r>
              <a:rPr lang="es-ES" dirty="0" smtClean="0"/>
              <a:t>GIRO A LA IZQUIERDA TRAIL, SPEED, MARCHA Y RUTAS.</a:t>
            </a:r>
          </a:p>
          <a:p>
            <a:pPr marL="0" indent="0">
              <a:buNone/>
            </a:pPr>
            <a:r>
              <a:rPr lang="es-ES" dirty="0" smtClean="0"/>
              <a:t>CADETES E INFANTILES DE FRENTE.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721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8948" y="2493500"/>
            <a:ext cx="9905998" cy="1478570"/>
          </a:xfrm>
        </p:spPr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CRUCES II: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8109" y="401277"/>
            <a:ext cx="6206837" cy="6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613" y="2281063"/>
            <a:ext cx="9905998" cy="1478570"/>
          </a:xfrm>
        </p:spPr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CRUCES III: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4074" y="101601"/>
            <a:ext cx="6530828" cy="65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2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558" y="2354955"/>
            <a:ext cx="9905998" cy="1478570"/>
          </a:xfrm>
        </p:spPr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CRUCES IV: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8036" y="193963"/>
            <a:ext cx="6881091" cy="65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TRAMO COINCIDENTE EN EL TRAIL: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EN LA PARTE MAS ELEVADA DEL CORTAFUEGOS, HAY UN TRAMO DE </a:t>
            </a:r>
            <a:r>
              <a:rPr lang="es-ES" sz="2800" u="sng" dirty="0">
                <a:solidFill>
                  <a:srgbClr val="FF0000"/>
                </a:solidFill>
              </a:rPr>
              <a:t>4</a:t>
            </a:r>
            <a:r>
              <a:rPr lang="es-ES" sz="2800" u="sng" dirty="0" smtClean="0">
                <a:solidFill>
                  <a:srgbClr val="FF0000"/>
                </a:solidFill>
              </a:rPr>
              <a:t>00 METROS</a:t>
            </a:r>
            <a:r>
              <a:rPr lang="es-ES" sz="2800" dirty="0" smtClean="0"/>
              <a:t>, EN EL COINCIDIRÁN  LOS PRIMEROS CORREDORES SUBIENDO, CON LOS ÚLTIMOS CORREDORES BAJANDO.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198052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650" y="2364191"/>
            <a:ext cx="9905998" cy="1478570"/>
          </a:xfrm>
        </p:spPr>
        <p:txBody>
          <a:bodyPr>
            <a:normAutofit/>
          </a:bodyPr>
          <a:lstStyle/>
          <a:p>
            <a:r>
              <a:rPr lang="es-ES" sz="2800" b="1" u="sng" dirty="0" smtClean="0">
                <a:solidFill>
                  <a:schemeClr val="bg2"/>
                </a:solidFill>
              </a:rPr>
              <a:t>TRAMO </a:t>
            </a:r>
            <a:br>
              <a:rPr lang="es-ES" sz="2800" b="1" u="sng" dirty="0" smtClean="0">
                <a:solidFill>
                  <a:schemeClr val="bg2"/>
                </a:solidFill>
              </a:rPr>
            </a:br>
            <a:r>
              <a:rPr lang="es-ES" sz="2800" b="1" u="sng" dirty="0" smtClean="0">
                <a:solidFill>
                  <a:schemeClr val="bg2"/>
                </a:solidFill>
              </a:rPr>
              <a:t>COINCIDENTE:</a:t>
            </a:r>
            <a:endParaRPr lang="es-ES" sz="2800" b="1" u="sng" dirty="0">
              <a:solidFill>
                <a:schemeClr val="bg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872" y="0"/>
            <a:ext cx="8709891" cy="67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650" y="2364191"/>
            <a:ext cx="9905998" cy="1478570"/>
          </a:xfrm>
        </p:spPr>
        <p:txBody>
          <a:bodyPr>
            <a:normAutofit/>
          </a:bodyPr>
          <a:lstStyle/>
          <a:p>
            <a:r>
              <a:rPr lang="es-ES" sz="2800" b="1" u="sng" dirty="0" smtClean="0">
                <a:solidFill>
                  <a:schemeClr val="bg2"/>
                </a:solidFill>
              </a:rPr>
              <a:t>TRAMO </a:t>
            </a:r>
            <a:br>
              <a:rPr lang="es-ES" sz="2800" b="1" u="sng" dirty="0" smtClean="0">
                <a:solidFill>
                  <a:schemeClr val="bg2"/>
                </a:solidFill>
              </a:rPr>
            </a:br>
            <a:r>
              <a:rPr lang="es-ES" sz="2800" b="1" u="sng" dirty="0" smtClean="0">
                <a:solidFill>
                  <a:schemeClr val="bg2"/>
                </a:solidFill>
              </a:rPr>
              <a:t>COINCIDENTE:</a:t>
            </a:r>
            <a:endParaRPr lang="es-ES" sz="2800" b="1" u="sng" dirty="0">
              <a:solidFill>
                <a:schemeClr val="bg2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1130949"/>
            <a:ext cx="4216904" cy="421690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7" b="14762"/>
          <a:stretch/>
        </p:blipFill>
        <p:spPr>
          <a:xfrm>
            <a:off x="2549236" y="1244656"/>
            <a:ext cx="4368801" cy="410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b="1" u="sng" dirty="0" smtClean="0">
                <a:solidFill>
                  <a:schemeClr val="bg2"/>
                </a:solidFill>
              </a:rPr>
              <a:t>Tramo coincidente: Menores</a:t>
            </a:r>
            <a:endParaRPr lang="es-ES" sz="48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9055" y="2249487"/>
            <a:ext cx="10280071" cy="3541714"/>
          </a:xfrm>
        </p:spPr>
        <p:txBody>
          <a:bodyPr>
            <a:normAutofit/>
          </a:bodyPr>
          <a:lstStyle/>
          <a:p>
            <a:r>
              <a:rPr lang="es-ES" sz="3200" b="1" u="sng" dirty="0" smtClean="0">
                <a:solidFill>
                  <a:schemeClr val="accent2">
                    <a:lumMod val="75000"/>
                  </a:schemeClr>
                </a:solidFill>
              </a:rPr>
              <a:t>Infantiles y cadetes: </a:t>
            </a:r>
            <a:r>
              <a:rPr lang="es-ES" sz="3200" dirty="0" smtClean="0"/>
              <a:t>Coincidencia con los participantes de la marcha a pie, en sentido contrario, durante 600 m (Del km </a:t>
            </a:r>
            <a:r>
              <a:rPr lang="es-ES" sz="3200" dirty="0" smtClean="0"/>
              <a:t>6 </a:t>
            </a:r>
            <a:r>
              <a:rPr lang="es-ES" sz="3200" dirty="0" smtClean="0"/>
              <a:t>al </a:t>
            </a:r>
            <a:r>
              <a:rPr lang="es-ES" sz="3200" dirty="0" smtClean="0"/>
              <a:t>6,5</a:t>
            </a:r>
            <a:r>
              <a:rPr lang="es-ES" sz="3200" dirty="0" smtClean="0"/>
              <a:t>).</a:t>
            </a:r>
            <a:endParaRPr lang="es-ES" sz="32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816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 smtClean="0">
                <a:solidFill>
                  <a:schemeClr val="bg2"/>
                </a:solidFill>
              </a:rPr>
              <a:t>LUGAR: FECHAS , HORARIOS Y PRUEBAS</a:t>
            </a:r>
            <a:endParaRPr lang="es-ES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24614"/>
            <a:ext cx="9905999" cy="4252913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CAMPA DEL PALACIO DE SOBRELLANO (COMILLAS).</a:t>
            </a:r>
          </a:p>
          <a:p>
            <a:r>
              <a:rPr lang="es-ES" b="1" u="sng" dirty="0" smtClean="0">
                <a:solidFill>
                  <a:srgbClr val="FF0000"/>
                </a:solidFill>
              </a:rPr>
              <a:t>SABADO 10 DE MAYO A LAS 12.00H </a:t>
            </a:r>
            <a:r>
              <a:rPr lang="es-ES" dirty="0" smtClean="0"/>
              <a:t>– IV </a:t>
            </a:r>
            <a:r>
              <a:rPr lang="es-ES" b="1" dirty="0" smtClean="0">
                <a:solidFill>
                  <a:srgbClr val="FF66FF"/>
                </a:solidFill>
              </a:rPr>
              <a:t>CROSS </a:t>
            </a:r>
            <a:r>
              <a:rPr lang="es-ES" b="1" dirty="0" smtClean="0">
                <a:solidFill>
                  <a:srgbClr val="FF66FF"/>
                </a:solidFill>
              </a:rPr>
              <a:t>PEQUE-RUNNERS</a:t>
            </a:r>
            <a:r>
              <a:rPr lang="es-ES" b="1" dirty="0" smtClean="0">
                <a:solidFill>
                  <a:srgbClr val="FF66FF"/>
                </a:solidFill>
              </a:rPr>
              <a:t> </a:t>
            </a:r>
            <a:r>
              <a:rPr lang="es-ES" b="1" dirty="0" smtClean="0">
                <a:solidFill>
                  <a:srgbClr val="FF66FF"/>
                </a:solidFill>
              </a:rPr>
              <a:t>SOLIDARIO </a:t>
            </a:r>
            <a:r>
              <a:rPr lang="es-ES" dirty="0" smtClean="0"/>
              <a:t>VILLA DE COMILLAS: SUB6, SUB 8, SUB 10, SUB 12 Y SUB 14</a:t>
            </a:r>
          </a:p>
          <a:p>
            <a:r>
              <a:rPr lang="es-ES" b="1" u="sng" dirty="0" smtClean="0">
                <a:solidFill>
                  <a:srgbClr val="FF0000"/>
                </a:solidFill>
              </a:rPr>
              <a:t>DOMINGO 11 DE MAYO A LAS 10:00H:</a:t>
            </a:r>
          </a:p>
          <a:p>
            <a:pPr>
              <a:buFontTx/>
              <a:buChar char="-"/>
            </a:pPr>
            <a:r>
              <a:rPr lang="es-ES" b="1" u="sng" dirty="0" smtClean="0">
                <a:solidFill>
                  <a:schemeClr val="accent2">
                    <a:lumMod val="75000"/>
                  </a:schemeClr>
                </a:solidFill>
              </a:rPr>
              <a:t>TRAIL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: 25 KM /1100m+</a:t>
            </a:r>
          </a:p>
          <a:p>
            <a:pPr>
              <a:buFontTx/>
              <a:buChar char="-"/>
            </a:pPr>
            <a:r>
              <a:rPr lang="es-ES" b="1" u="sng" dirty="0" smtClean="0">
                <a:solidFill>
                  <a:schemeClr val="accent1"/>
                </a:solidFill>
              </a:rPr>
              <a:t>SPEED</a:t>
            </a:r>
            <a:r>
              <a:rPr lang="es-ES" b="1" dirty="0" smtClean="0">
                <a:solidFill>
                  <a:schemeClr val="accent1"/>
                </a:solidFill>
              </a:rPr>
              <a:t>: 16 KM / 550 M+  (Incluye JUVENILES Y JUNIOR FCDME)</a:t>
            </a:r>
          </a:p>
          <a:p>
            <a:pPr>
              <a:buFontTx/>
              <a:buChar char="-"/>
            </a:pPr>
            <a:r>
              <a:rPr lang="es-ES" b="1" u="sng" dirty="0" smtClean="0">
                <a:solidFill>
                  <a:srgbClr val="FFFF00"/>
                </a:solidFill>
              </a:rPr>
              <a:t>MARCHA A PIE</a:t>
            </a:r>
            <a:r>
              <a:rPr lang="es-ES" b="1" dirty="0" smtClean="0">
                <a:solidFill>
                  <a:srgbClr val="FFFF00"/>
                </a:solidFill>
              </a:rPr>
              <a:t>: 20KM / 800m+</a:t>
            </a:r>
          </a:p>
          <a:p>
            <a:pPr>
              <a:buFontTx/>
              <a:buChar char="-"/>
            </a:pPr>
            <a:r>
              <a:rPr lang="es-ES" b="1" u="sng" dirty="0" smtClean="0">
                <a:solidFill>
                  <a:schemeClr val="tx2"/>
                </a:solidFill>
              </a:rPr>
              <a:t>RUTA INDIVIDUAL Y FAMILIAR:14KM </a:t>
            </a:r>
            <a:r>
              <a:rPr lang="es-ES" b="1" dirty="0" smtClean="0">
                <a:solidFill>
                  <a:schemeClr val="tx2"/>
                </a:solidFill>
              </a:rPr>
              <a:t>/400m+</a:t>
            </a:r>
          </a:p>
          <a:p>
            <a:pPr>
              <a:buFontTx/>
              <a:buChar char="-"/>
            </a:pPr>
            <a:r>
              <a:rPr lang="es-ES" b="1" u="sng" dirty="0" smtClean="0"/>
              <a:t>INFANTILES Y CADETES</a:t>
            </a:r>
            <a:r>
              <a:rPr lang="es-ES" b="1" dirty="0" smtClean="0"/>
              <a:t>: </a:t>
            </a:r>
            <a:r>
              <a:rPr lang="es-ES" b="1" dirty="0" smtClean="0"/>
              <a:t>8KM  </a:t>
            </a:r>
            <a:r>
              <a:rPr lang="es-ES" b="1" dirty="0" smtClean="0"/>
              <a:t>/ </a:t>
            </a:r>
            <a:r>
              <a:rPr lang="es-ES" b="1" dirty="0" smtClean="0"/>
              <a:t>240m+</a:t>
            </a:r>
            <a:endParaRPr lang="es-ES" b="1" dirty="0" smtClean="0"/>
          </a:p>
          <a:p>
            <a:pPr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3471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439464"/>
            <a:ext cx="9717375" cy="6092859"/>
          </a:xfrm>
        </p:spPr>
      </p:pic>
    </p:spTree>
    <p:extLst>
      <p:ext uri="{BB962C8B-B14F-4D97-AF65-F5344CB8AC3E}">
        <p14:creationId xmlns:p14="http://schemas.microsoft.com/office/powerpoint/2010/main" val="403717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chemeClr val="bg2"/>
                </a:solidFill>
              </a:rPr>
              <a:t>METEREOLOGÍA PREVISTA Y RECOMENDACIONES DE MATERIAL</a:t>
            </a:r>
            <a:endParaRPr lang="es-ES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800" b="1" dirty="0" smtClean="0"/>
              <a:t>¡Próximamente</a:t>
            </a:r>
            <a:r>
              <a:rPr lang="es-ES" sz="4800" b="1" dirty="0"/>
              <a:t>!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46097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chemeClr val="bg2"/>
                </a:solidFill>
              </a:rPr>
              <a:t>DERECHOS Y OBLIGACIONES DE LOS PARTICIPANTES.</a:t>
            </a:r>
            <a:endParaRPr lang="es-ES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472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chemeClr val="bg2"/>
                </a:solidFill>
              </a:rPr>
              <a:t>EQUIPO ARBITRAL Y RESPONSABLE D ELA FCDME.</a:t>
            </a:r>
            <a:endParaRPr lang="es-ES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064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chemeClr val="bg2"/>
                </a:solidFill>
              </a:rPr>
              <a:t>RECOGIDA DE DORSALES:</a:t>
            </a:r>
            <a:endParaRPr lang="es-ES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sz="3200" b="1" dirty="0"/>
              <a:t>La recogida de dorsales se realizará en:</a:t>
            </a:r>
          </a:p>
          <a:p>
            <a:r>
              <a:rPr lang="es-ES" sz="3200" b="1" dirty="0"/>
              <a:t>La </a:t>
            </a:r>
            <a:r>
              <a:rPr lang="es-ES" sz="3200" b="1" u="sng" dirty="0"/>
              <a:t>Campa de </a:t>
            </a:r>
            <a:r>
              <a:rPr lang="es-ES" sz="3200" b="1" u="sng" dirty="0" smtClean="0"/>
              <a:t>Sobrellano</a:t>
            </a:r>
            <a:r>
              <a:rPr lang="es-ES" sz="3200" b="1" dirty="0" smtClean="0"/>
              <a:t>:</a:t>
            </a:r>
          </a:p>
          <a:p>
            <a:r>
              <a:rPr lang="es-ES" sz="3200" b="1" dirty="0" smtClean="0"/>
              <a:t> </a:t>
            </a:r>
            <a:r>
              <a:rPr lang="es-ES" sz="3200" b="1" dirty="0"/>
              <a:t>S</a:t>
            </a:r>
            <a:r>
              <a:rPr lang="es-ES" sz="3200" b="1" dirty="0" smtClean="0"/>
              <a:t>ábado </a:t>
            </a:r>
            <a:r>
              <a:rPr lang="es-ES" sz="3200" b="1" dirty="0"/>
              <a:t>día 10 de mayo de 17h a </a:t>
            </a:r>
            <a:r>
              <a:rPr lang="es-ES" sz="3200" b="1" dirty="0" smtClean="0"/>
              <a:t>20h</a:t>
            </a:r>
          </a:p>
          <a:p>
            <a:r>
              <a:rPr lang="es-ES" sz="3200" b="1" dirty="0" smtClean="0"/>
              <a:t> </a:t>
            </a:r>
            <a:r>
              <a:rPr lang="es-ES" sz="3200" b="1" dirty="0"/>
              <a:t>E</a:t>
            </a:r>
            <a:r>
              <a:rPr lang="es-ES" sz="3200" b="1" dirty="0" smtClean="0"/>
              <a:t>l </a:t>
            </a:r>
            <a:r>
              <a:rPr lang="es-ES" sz="3200" b="1" dirty="0"/>
              <a:t>mismo día de la prueba (Domingo 11 de mayo 2025) a partir de las 08:00h de la mañana hasta las 09:30h.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867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 dirty="0" smtClean="0">
                <a:solidFill>
                  <a:schemeClr val="bg2"/>
                </a:solidFill>
              </a:rPr>
              <a:t>TIEMPOS ESTIMADOS DE LOS PRIMEROS CORREDORES:</a:t>
            </a:r>
            <a:endParaRPr lang="es-ES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 smtClean="0"/>
              <a:t>TRAIL</a:t>
            </a:r>
            <a:r>
              <a:rPr lang="es-ES" b="1" dirty="0" smtClean="0"/>
              <a:t>: 2h </a:t>
            </a:r>
            <a:r>
              <a:rPr lang="es-ES" b="1" dirty="0" smtClean="0"/>
              <a:t>5 min</a:t>
            </a:r>
            <a:endParaRPr lang="es-ES" b="1" dirty="0" smtClean="0"/>
          </a:p>
          <a:p>
            <a:r>
              <a:rPr lang="es-ES" b="1" u="sng" dirty="0" smtClean="0"/>
              <a:t>SPEED</a:t>
            </a:r>
            <a:r>
              <a:rPr lang="es-ES" b="1" dirty="0" smtClean="0"/>
              <a:t>: 1h </a:t>
            </a:r>
            <a:r>
              <a:rPr lang="es-ES" b="1" dirty="0" smtClean="0"/>
              <a:t>20 </a:t>
            </a:r>
            <a:r>
              <a:rPr lang="es-ES" b="1" dirty="0" smtClean="0"/>
              <a:t>min.</a:t>
            </a:r>
          </a:p>
          <a:p>
            <a:r>
              <a:rPr lang="es-ES" b="1" u="sng" dirty="0" smtClean="0"/>
              <a:t>MARCHA A PIE</a:t>
            </a:r>
            <a:r>
              <a:rPr lang="es-ES" b="1" dirty="0" smtClean="0"/>
              <a:t>: 3h 20 min.</a:t>
            </a:r>
          </a:p>
          <a:p>
            <a:r>
              <a:rPr lang="es-ES" b="1" u="sng" dirty="0" smtClean="0"/>
              <a:t>RUTA INDIVIDUAL Y FAMILIAR</a:t>
            </a:r>
            <a:r>
              <a:rPr lang="es-ES" b="1" dirty="0" smtClean="0"/>
              <a:t>: 2h 10min   /1h 50 min</a:t>
            </a:r>
          </a:p>
          <a:p>
            <a:r>
              <a:rPr lang="es-ES" b="1" u="sng" dirty="0" smtClean="0"/>
              <a:t>INFANTILES Y CADETES</a:t>
            </a:r>
            <a:r>
              <a:rPr lang="es-ES" b="1" dirty="0" smtClean="0"/>
              <a:t>: 35 min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22905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4686" y="786648"/>
            <a:ext cx="9905998" cy="1478570"/>
          </a:xfrm>
        </p:spPr>
        <p:txBody>
          <a:bodyPr/>
          <a:lstStyle/>
          <a:p>
            <a:r>
              <a:rPr lang="es-ES" b="1" u="sng" dirty="0" smtClean="0">
                <a:solidFill>
                  <a:schemeClr val="bg2"/>
                </a:solidFill>
              </a:rPr>
              <a:t>TIEMPOS DE CONTROL:</a:t>
            </a:r>
            <a:endParaRPr lang="es-ES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4393" y="2341850"/>
            <a:ext cx="9905999" cy="3541714"/>
          </a:xfrm>
        </p:spPr>
        <p:txBody>
          <a:bodyPr/>
          <a:lstStyle/>
          <a:p>
            <a:r>
              <a:rPr lang="es-ES" b="1" u="sng" dirty="0" smtClean="0"/>
              <a:t>TRAIL</a:t>
            </a:r>
            <a:r>
              <a:rPr lang="es-ES" b="1" dirty="0" smtClean="0"/>
              <a:t>: KM10 (Ermita de SAN ESTEBAN) Y KM 17 (PIE DEL CORTAFUEGOS)</a:t>
            </a:r>
          </a:p>
          <a:p>
            <a:r>
              <a:rPr lang="es-ES" b="1" u="sng" dirty="0" smtClean="0"/>
              <a:t>SPEED</a:t>
            </a:r>
            <a:r>
              <a:rPr lang="es-ES" b="1" dirty="0" smtClean="0"/>
              <a:t>: KM 10 (Ermita de SAN ESTEBAN)</a:t>
            </a:r>
          </a:p>
          <a:p>
            <a:r>
              <a:rPr lang="es-ES" b="1" u="sng" dirty="0" smtClean="0"/>
              <a:t>MARCHA</a:t>
            </a:r>
            <a:r>
              <a:rPr lang="es-ES" b="1" dirty="0" smtClean="0"/>
              <a:t>: KM 7 (Ermita de San esteban) y KM 12 (PIE DEL CORTAFUEGOS)</a:t>
            </a:r>
          </a:p>
          <a:p>
            <a:r>
              <a:rPr lang="es-ES" b="1" u="sng" dirty="0" smtClean="0"/>
              <a:t>RUTA INDIVIDUAL Y FAMILIAR</a:t>
            </a:r>
            <a:r>
              <a:rPr lang="es-ES" b="1" dirty="0" smtClean="0"/>
              <a:t>: KM 7 (Ermita de San esteban)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27" y="618836"/>
            <a:ext cx="1646382" cy="16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u="sng" dirty="0" smtClean="0">
                <a:solidFill>
                  <a:schemeClr val="bg2"/>
                </a:solidFill>
              </a:rPr>
              <a:t>TIEMPOS DE CIERRE DE AVITUALLAMIENTOS Y DE LLEGADA A META PPOR EL ULTIMO PARTICIPANTE.</a:t>
            </a:r>
            <a:endParaRPr lang="es-ES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4349893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/>
              <a:t>Se </a:t>
            </a:r>
            <a:r>
              <a:rPr lang="es-ES" b="1" dirty="0"/>
              <a:t>dispondrá de un horario de cierre de los avituallamientos:</a:t>
            </a:r>
          </a:p>
          <a:p>
            <a:r>
              <a:rPr lang="es-ES" b="1" dirty="0" smtClean="0"/>
              <a:t>La </a:t>
            </a:r>
            <a:r>
              <a:rPr lang="es-ES" b="1" dirty="0"/>
              <a:t>Molina: 12:00h</a:t>
            </a:r>
          </a:p>
          <a:p>
            <a:r>
              <a:rPr lang="es-ES" b="1" dirty="0" smtClean="0"/>
              <a:t>San </a:t>
            </a:r>
            <a:r>
              <a:rPr lang="es-ES" b="1" dirty="0"/>
              <a:t>Esteban: 13:00h</a:t>
            </a:r>
          </a:p>
          <a:p>
            <a:r>
              <a:rPr lang="es-ES" b="1" dirty="0" smtClean="0"/>
              <a:t>Pie </a:t>
            </a:r>
            <a:r>
              <a:rPr lang="es-ES" b="1" dirty="0"/>
              <a:t>del Cortafuegos: 14:00h</a:t>
            </a:r>
          </a:p>
          <a:p>
            <a:r>
              <a:rPr lang="es-ES" b="1" dirty="0" smtClean="0"/>
              <a:t>El </a:t>
            </a:r>
            <a:r>
              <a:rPr lang="es-ES" b="1" dirty="0"/>
              <a:t>Carbón: </a:t>
            </a:r>
            <a:r>
              <a:rPr lang="es-ES" b="1" dirty="0" smtClean="0"/>
              <a:t>15:00h</a:t>
            </a:r>
          </a:p>
          <a:p>
            <a:endParaRPr lang="es-ES" b="1" dirty="0"/>
          </a:p>
          <a:p>
            <a:r>
              <a:rPr lang="es-ES" sz="3500" b="1" dirty="0"/>
              <a:t>El tiempo máximo de entrada en meta finalizará el domingo 11 de mayo de 2025 a las 16h.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247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613" y="138227"/>
            <a:ext cx="9905998" cy="1478570"/>
          </a:xfrm>
        </p:spPr>
        <p:txBody>
          <a:bodyPr>
            <a:normAutofit/>
          </a:bodyPr>
          <a:lstStyle/>
          <a:p>
            <a:r>
              <a:rPr lang="es-ES" sz="4400" b="1" u="sng" dirty="0" smtClean="0">
                <a:solidFill>
                  <a:schemeClr val="bg2"/>
                </a:solidFill>
              </a:rPr>
              <a:t>SEÑALIZACIÓN:</a:t>
            </a:r>
            <a:endParaRPr lang="es-ES" sz="4400" b="1" u="sng" dirty="0">
              <a:solidFill>
                <a:schemeClr val="bg2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544" y="1404360"/>
            <a:ext cx="1952217" cy="2111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979" y="3921799"/>
            <a:ext cx="1459345" cy="20774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182" y="138226"/>
            <a:ext cx="6255580" cy="5394355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7771372" y="5648035"/>
            <a:ext cx="1403927" cy="102985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MENORES</a:t>
            </a:r>
            <a:endParaRPr lang="es-ES" sz="1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290" y="5648035"/>
            <a:ext cx="1916581" cy="111493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560289" y="5999218"/>
            <a:ext cx="191658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2024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AVITUALLAMIENTOS.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0018" y="1926214"/>
            <a:ext cx="4649783" cy="823912"/>
          </a:xfrm>
        </p:spPr>
        <p:txBody>
          <a:bodyPr>
            <a:normAutofit/>
          </a:bodyPr>
          <a:lstStyle/>
          <a:p>
            <a:r>
              <a:rPr lang="es-ES" sz="4000" b="1" u="sng" dirty="0" smtClean="0">
                <a:solidFill>
                  <a:schemeClr val="accent2"/>
                </a:solidFill>
              </a:rPr>
              <a:t>TRAIL 25 KM</a:t>
            </a:r>
            <a:endParaRPr lang="es-ES" sz="4000" b="1" u="sng" dirty="0">
              <a:solidFill>
                <a:schemeClr val="accent2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66618" y="2974109"/>
            <a:ext cx="5449455" cy="3168073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Km 6 aprox.: Líquido / La Molina.</a:t>
            </a:r>
          </a:p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Km 10 aprox.: Sólido y Líquido / Ermita de San esteban.</a:t>
            </a:r>
          </a:p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Km 17 aprox.: Sólido y Liquido/ Pie del Cortafuegos.</a:t>
            </a:r>
          </a:p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Km 22 aprox.: Líquido / Subida al Carbón.</a:t>
            </a:r>
          </a:p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Km 25 aprox.: Completo / Meta.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770263" y="1855064"/>
            <a:ext cx="4646602" cy="823912"/>
          </a:xfrm>
        </p:spPr>
        <p:txBody>
          <a:bodyPr>
            <a:normAutofit/>
          </a:bodyPr>
          <a:lstStyle/>
          <a:p>
            <a:r>
              <a:rPr lang="es-ES" sz="4000" b="1" u="sng" dirty="0" smtClean="0">
                <a:solidFill>
                  <a:schemeClr val="accent6">
                    <a:lumMod val="50000"/>
                  </a:schemeClr>
                </a:solidFill>
              </a:rPr>
              <a:t>SPEED 16KM</a:t>
            </a:r>
            <a:endParaRPr lang="es-ES" sz="40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541655" y="2974109"/>
            <a:ext cx="4875210" cy="2930239"/>
          </a:xfrm>
        </p:spPr>
        <p:txBody>
          <a:bodyPr>
            <a:normAutofit/>
          </a:bodyPr>
          <a:lstStyle/>
          <a:p>
            <a:r>
              <a:rPr lang="es-ES" sz="2200" b="1" dirty="0"/>
              <a:t>Km 6 aprox.: Liquido / La Molina</a:t>
            </a:r>
          </a:p>
          <a:p>
            <a:r>
              <a:rPr lang="es-ES" sz="2200" b="1" dirty="0"/>
              <a:t>Km 10 aprox.: Sólido y Líquido / Ermita de San Esteban.</a:t>
            </a:r>
          </a:p>
          <a:p>
            <a:r>
              <a:rPr lang="es-ES" sz="2200" b="1" dirty="0"/>
              <a:t>Km 13 aprox.: Líquido/ Subida al Carbón.</a:t>
            </a:r>
          </a:p>
          <a:p>
            <a:r>
              <a:rPr lang="es-ES" sz="2200" b="1" dirty="0"/>
              <a:t>Km 16 aprox.: Completo / Meta.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170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u="sng" dirty="0" smtClean="0">
                <a:solidFill>
                  <a:schemeClr val="bg2"/>
                </a:solidFill>
              </a:rPr>
              <a:t>AVITUALLAMIENTOS.</a:t>
            </a:r>
            <a:endParaRPr lang="es-ES" sz="5400" b="1" u="sng" dirty="0">
              <a:solidFill>
                <a:schemeClr val="bg2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1410" y="1861559"/>
            <a:ext cx="4649783" cy="823912"/>
          </a:xfrm>
        </p:spPr>
        <p:txBody>
          <a:bodyPr>
            <a:normAutofit/>
          </a:bodyPr>
          <a:lstStyle/>
          <a:p>
            <a:r>
              <a:rPr lang="es-ES" sz="4000" u="sng" dirty="0" smtClean="0">
                <a:solidFill>
                  <a:srgbClr val="FFFF00"/>
                </a:solidFill>
              </a:rPr>
              <a:t>MARCHA A PIE</a:t>
            </a:r>
            <a:endParaRPr lang="es-ES" sz="4000" u="sng" dirty="0">
              <a:solidFill>
                <a:srgbClr val="FFFF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12802" y="3073397"/>
            <a:ext cx="4878391" cy="2717801"/>
          </a:xfrm>
        </p:spPr>
        <p:txBody>
          <a:bodyPr>
            <a:normAutofit fontScale="77500" lnSpcReduction="20000"/>
          </a:bodyPr>
          <a:lstStyle/>
          <a:p>
            <a:r>
              <a:rPr lang="es-ES" sz="2600" b="1" dirty="0">
                <a:solidFill>
                  <a:srgbClr val="FFFF00"/>
                </a:solidFill>
              </a:rPr>
              <a:t>Km 7 aprox.: Sólido y Líquido / Ermita de San Esteban.</a:t>
            </a:r>
          </a:p>
          <a:p>
            <a:r>
              <a:rPr lang="es-ES" sz="2600" b="1" dirty="0">
                <a:solidFill>
                  <a:srgbClr val="FFFF00"/>
                </a:solidFill>
              </a:rPr>
              <a:t>Km 12 aprox.: Sólido y Líquido / Pie de los cortafuegos.</a:t>
            </a:r>
          </a:p>
          <a:p>
            <a:r>
              <a:rPr lang="es-ES" sz="2600" b="1" dirty="0">
                <a:solidFill>
                  <a:srgbClr val="FFFF00"/>
                </a:solidFill>
              </a:rPr>
              <a:t>Km 17 aprox.: Líquido y Solido/ Subida al Carbón.</a:t>
            </a:r>
          </a:p>
          <a:p>
            <a:r>
              <a:rPr lang="es-ES" sz="2600" b="1" dirty="0">
                <a:solidFill>
                  <a:srgbClr val="FFFF00"/>
                </a:solidFill>
              </a:rPr>
              <a:t>Km 20 aprox.: Completo / Meta.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400808" y="2025505"/>
            <a:ext cx="4646602" cy="823912"/>
          </a:xfrm>
        </p:spPr>
        <p:txBody>
          <a:bodyPr>
            <a:noAutofit/>
          </a:bodyPr>
          <a:lstStyle/>
          <a:p>
            <a:pPr algn="ctr"/>
            <a:r>
              <a:rPr lang="es-ES" sz="3200" b="1" u="sng" dirty="0" smtClean="0">
                <a:solidFill>
                  <a:schemeClr val="bg2"/>
                </a:solidFill>
              </a:rPr>
              <a:t>RUTA INDIVIDUAL Y FAMILIAR</a:t>
            </a:r>
            <a:endParaRPr lang="es-ES" sz="3200" b="1" u="sng" dirty="0">
              <a:solidFill>
                <a:schemeClr val="bg2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495473" y="3073396"/>
            <a:ext cx="4875210" cy="2717801"/>
          </a:xfrm>
        </p:spPr>
        <p:txBody>
          <a:bodyPr/>
          <a:lstStyle/>
          <a:p>
            <a:r>
              <a:rPr lang="es-ES" sz="2200" b="1" dirty="0">
                <a:solidFill>
                  <a:schemeClr val="tx2"/>
                </a:solidFill>
              </a:rPr>
              <a:t>Km 7 aprox.: Sólido y Líquido / Ermita de San Esteban.</a:t>
            </a:r>
          </a:p>
          <a:p>
            <a:r>
              <a:rPr lang="es-ES" sz="2200" b="1" dirty="0">
                <a:solidFill>
                  <a:schemeClr val="tx2"/>
                </a:solidFill>
              </a:rPr>
              <a:t>Km 11 aprox.: Líquido/ Subida al Carbón.</a:t>
            </a:r>
          </a:p>
          <a:p>
            <a:r>
              <a:rPr lang="es-ES" sz="2200" b="1" dirty="0">
                <a:solidFill>
                  <a:schemeClr val="tx2"/>
                </a:solidFill>
              </a:rPr>
              <a:t>Km 14 aprox.: Completo / Meta.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7040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188</TotalTime>
  <Words>768</Words>
  <Application>Microsoft Office PowerPoint</Application>
  <PresentationFormat>Panorámica</PresentationFormat>
  <Paragraphs>88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Tw Cen MT</vt:lpstr>
      <vt:lpstr>Circuito</vt:lpstr>
      <vt:lpstr>VI TRAIL VILLA DE COMILLAS 2025</vt:lpstr>
      <vt:lpstr>LUGAR: FECHAS , HORARIOS Y PRUEBAS</vt:lpstr>
      <vt:lpstr>RECOGIDA DE DORSALES:</vt:lpstr>
      <vt:lpstr>TIEMPOS ESTIMADOS DE LOS PRIMEROS CORREDORES:</vt:lpstr>
      <vt:lpstr>TIEMPOS DE CONTROL:</vt:lpstr>
      <vt:lpstr>TIEMPOS DE CIERRE DE AVITUALLAMIENTOS Y DE LLEGADA A META PPOR EL ULTIMO PARTICIPANTE.</vt:lpstr>
      <vt:lpstr>SEÑALIZACIÓN:</vt:lpstr>
      <vt:lpstr>AVITUALLAMIENTOS.</vt:lpstr>
      <vt:lpstr>AVITUALLAMIENTOS.</vt:lpstr>
      <vt:lpstr>AVITUALLAMIENTOS.</vt:lpstr>
      <vt:lpstr>ZONAS PELIGROSAS :</vt:lpstr>
      <vt:lpstr>CRUCES I:</vt:lpstr>
      <vt:lpstr>CRUCES II:</vt:lpstr>
      <vt:lpstr>CRUCES III:</vt:lpstr>
      <vt:lpstr>CRUCES IV:</vt:lpstr>
      <vt:lpstr>TRAMO COINCIDENTE EN EL TRAIL:</vt:lpstr>
      <vt:lpstr>TRAMO  COINCIDENTE:</vt:lpstr>
      <vt:lpstr>TRAMO  COINCIDENTE:</vt:lpstr>
      <vt:lpstr>Tramo coincidente: Menores</vt:lpstr>
      <vt:lpstr>Presentación de PowerPoint</vt:lpstr>
      <vt:lpstr>METEREOLOGÍA PREVISTA Y RECOMENDACIONES DE MATERIAL</vt:lpstr>
      <vt:lpstr>DERECHOS Y OBLIGACIONES DE LOS PARTICIPANTES.</vt:lpstr>
      <vt:lpstr>EQUIPO ARBITRAL Y RESPONSABLE D ELA FCDME.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TRAIL VILLA DE COMILLAS 2025</dc:title>
  <dc:creator>TIC</dc:creator>
  <cp:lastModifiedBy>TIC</cp:lastModifiedBy>
  <cp:revision>18</cp:revision>
  <dcterms:created xsi:type="dcterms:W3CDTF">2025-01-31T11:02:49Z</dcterms:created>
  <dcterms:modified xsi:type="dcterms:W3CDTF">2025-02-22T08:37:09Z</dcterms:modified>
</cp:coreProperties>
</file>